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31"/>
  </p:notesMasterIdLst>
  <p:handoutMasterIdLst>
    <p:handoutMasterId r:id="rId32"/>
  </p:handoutMasterIdLst>
  <p:sldIdLst>
    <p:sldId id="269" r:id="rId5"/>
    <p:sldId id="270" r:id="rId6"/>
    <p:sldId id="299" r:id="rId7"/>
    <p:sldId id="271" r:id="rId8"/>
    <p:sldId id="272" r:id="rId9"/>
    <p:sldId id="28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97" r:id="rId20"/>
    <p:sldId id="285" r:id="rId21"/>
    <p:sldId id="286" r:id="rId22"/>
    <p:sldId id="287" r:id="rId23"/>
    <p:sldId id="289" r:id="rId24"/>
    <p:sldId id="290" r:id="rId25"/>
    <p:sldId id="291" r:id="rId26"/>
    <p:sldId id="298" r:id="rId27"/>
    <p:sldId id="292" r:id="rId28"/>
    <p:sldId id="282" r:id="rId29"/>
    <p:sldId id="283" r:id="rId3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2023-03-16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35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xmlns="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ko-KR" altLang="en-US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스포츠 매칭 사이트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879799"/>
            <a:ext cx="9070848" cy="457201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ko-KR" altLang="en-US" smtClean="0"/>
              <a:t>조원 </a:t>
            </a:r>
            <a:r>
              <a:rPr lang="en-US" altLang="ko-KR" smtClean="0"/>
              <a:t>: </a:t>
            </a:r>
            <a:r>
              <a:rPr lang="ko-KR" altLang="en-US" smtClean="0"/>
              <a:t>박준익</a:t>
            </a:r>
            <a:r>
              <a:rPr lang="en-US" altLang="ko-KR" smtClean="0"/>
              <a:t>, </a:t>
            </a:r>
            <a:r>
              <a:rPr lang="ko-KR" altLang="en-US" smtClean="0"/>
              <a:t>김동현</a:t>
            </a:r>
            <a:r>
              <a:rPr lang="en-US" altLang="ko-KR" smtClean="0"/>
              <a:t>, </a:t>
            </a:r>
            <a:r>
              <a:rPr lang="ko-KR" altLang="en-US" smtClean="0"/>
              <a:t>양윤정</a:t>
            </a:r>
            <a:r>
              <a:rPr lang="en-US" altLang="ko-KR" smtClean="0"/>
              <a:t>, </a:t>
            </a:r>
            <a:r>
              <a:rPr lang="ko-KR" altLang="en-US" smtClean="0"/>
              <a:t>윤성우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xmlns="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 txBox="1">
            <a:spLocks/>
          </p:cNvSpPr>
          <p:nvPr/>
        </p:nvSpPr>
        <p:spPr>
          <a:xfrm>
            <a:off x="1307870" y="3921658"/>
            <a:ext cx="9070848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3200" b="1" smtClean="0"/>
              <a:t>2</a:t>
            </a:r>
            <a:r>
              <a:rPr lang="ko-KR" altLang="en-US" sz="3200" b="1" smtClean="0"/>
              <a:t>조 팀프로젝트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s://s3.us-west-2.amazonaws.com/secure.notion-static.com/a2d09697-a5fc-41d4-a07f-95eb40153320/Untitled.jpeg?X-Amz-Algorithm=AWS4-HMAC-SHA256&amp;X-Amz-Content-Sha256=UNSIGNED-PAYLOAD&amp;X-Amz-Credential=AKIAT73L2G45EIPT3X45%2F20230315%2Fus-west-2%2Fs3%2Faws4_request&amp;X-Amz-Date=20230315T064524Z&amp;X-Amz-Expires=86400&amp;X-Amz-Signature=db9188cc6734d28a17e9930d473ad17f6ec94be535a9414cf058d8c59e278355&amp;X-Amz-SignedHeaders=host&amp;response-content-disposition=filename%3D%22Untitled.jpeg%22&amp;x-id=GetOb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8"/>
          <a:stretch/>
        </p:blipFill>
        <p:spPr bwMode="auto">
          <a:xfrm>
            <a:off x="1459086" y="1274618"/>
            <a:ext cx="9444441" cy="520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40796" y="571783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메인 페이지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8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14869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16" t="4951" r="7440" b="2671"/>
          <a:stretch/>
        </p:blipFill>
        <p:spPr>
          <a:xfrm>
            <a:off x="3517557" y="1358615"/>
            <a:ext cx="5758249" cy="4918618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5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회원가입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2" y="1205346"/>
            <a:ext cx="3472175" cy="5035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35" y="1205347"/>
            <a:ext cx="3967187" cy="5035562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1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마이페이지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8" name="Picture 2" descr="https://s3.us-west-2.amazonaws.com/secure.notion-static.com/8c81d520-eb6c-4351-8293-a52cc99e13ea/%EC%8A%A4%ED%8F%AC%EC%B8%A0_%EB%A9%94%EC%9D%B4%ED%8A%B8_%ED%8F%AC%ED%8A%B8%ED%8F%B4%EB%A6%AC%EC%98%A4_-_%EB%A7%88%EC%9D%B4%ED%8E%98%EC%9D%B4%EC%A7%80_Untitled.jpg?X-Amz-Algorithm=AWS4-HMAC-SHA256&amp;X-Amz-Content-Sha256=UNSIGNED-PAYLOAD&amp;X-Amz-Credential=AKIAT73L2G45EIPT3X45%2F20230315%2Fus-west-2%2Fs3%2Faws4_request&amp;X-Amz-Date=20230315T064929Z&amp;X-Amz-Expires=86400&amp;X-Amz-Signature=66d71655da6add970c005eab9fe6d3db803312d3a4b80742775a578ca4c62ce8&amp;X-Amz-SignedHeaders=host&amp;response-content-disposition=filename%3D%22%255B%25EC%258A%25A4%25ED%258F%25AC%25EC%25B8%25A0%2520%25EB%25A9%2594%25EC%259D%25B4%25ED%258A%25B8%2520%25ED%258F%25AC%25ED%258A%25B8%25ED%258F%25B4%25EB%25A6%25AC%25EC%2598%25A4%2520-%2520%25EB%25A7%2588%25EC%259D%25B4%25ED%258E%2598%25EC%259D%25B4%25EC%25A7%2580%255D%2520Untitled.jpg%22&amp;x-id=GetOb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2" b="39171"/>
          <a:stretch/>
        </p:blipFill>
        <p:spPr bwMode="auto">
          <a:xfrm>
            <a:off x="2707835" y="1210334"/>
            <a:ext cx="7291908" cy="51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6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매칭 게시판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6146" name="Picture 2" descr="https://s3.us-west-2.amazonaws.com/secure.notion-static.com/19248375-1c0f-47d9-b5f3-023b83b1f63c/Untitled.png?X-Amz-Algorithm=AWS4-HMAC-SHA256&amp;X-Amz-Content-Sha256=UNSIGNED-PAYLOAD&amp;X-Amz-Credential=AKIAT73L2G45EIPT3X45%2F20230315%2Fus-west-2%2Fs3%2Faws4_request&amp;X-Amz-Date=20230315T065104Z&amp;X-Amz-Expires=86400&amp;X-Amz-Signature=5f052cdbcdc300ac39f70dad5be3fd4a1f225a35ebaa819a1597c6ea48923fbd&amp;X-Amz-SignedHeaders=host&amp;response-content-disposition=filename%3D%22Untitled.png%22&amp;x-id=GetOb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6935" r="8970"/>
          <a:stretch/>
        </p:blipFill>
        <p:spPr bwMode="auto">
          <a:xfrm>
            <a:off x="2196352" y="1243913"/>
            <a:ext cx="8652880" cy="509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8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매칭 게시판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170" name="Picture 2" descr="https://s3.us-west-2.amazonaws.com/secure.notion-static.com/28e66e94-709d-43e9-b3b0-8770673c180a/Untitled.png?X-Amz-Algorithm=AWS4-HMAC-SHA256&amp;X-Amz-Content-Sha256=UNSIGNED-PAYLOAD&amp;X-Amz-Credential=AKIAT73L2G45EIPT3X45%2F20230315%2Fus-west-2%2Fs3%2Faws4_request&amp;X-Amz-Date=20230315T065129Z&amp;X-Amz-Expires=86400&amp;X-Amz-Signature=45943aef3bc7568475de4e70bd3829d658bce05b5caf597b1a2898579a5df162&amp;X-Amz-SignedHeaders=host&amp;response-content-disposition=filename%3D%22Untitled.png%22&amp;x-id=GetOb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8267" r="11504" b="8533"/>
          <a:stretch/>
        </p:blipFill>
        <p:spPr bwMode="auto">
          <a:xfrm>
            <a:off x="2342175" y="1519193"/>
            <a:ext cx="8457632" cy="455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3842" y="571783"/>
            <a:ext cx="389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메인페이지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 전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9899"/>
          <a:stretch/>
        </p:blipFill>
        <p:spPr>
          <a:xfrm>
            <a:off x="1085839" y="2075189"/>
            <a:ext cx="6116007" cy="3856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4627" y="2075189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로그인을 하기 전에는 더 보기</a:t>
            </a:r>
            <a:r>
              <a:rPr lang="en-US" altLang="ko-KR" smtClean="0"/>
              <a:t>, </a:t>
            </a:r>
            <a:r>
              <a:rPr lang="ko-KR" altLang="en-US" smtClean="0"/>
              <a:t>모집중인</a:t>
            </a:r>
            <a:endParaRPr lang="en-US" altLang="ko-KR" smtClean="0"/>
          </a:p>
          <a:p>
            <a:r>
              <a:rPr lang="ko-KR" altLang="en-US" smtClean="0"/>
              <a:t>매치</a:t>
            </a:r>
            <a:r>
              <a:rPr lang="en-US" altLang="ko-KR" smtClean="0"/>
              <a:t>, </a:t>
            </a:r>
            <a:r>
              <a:rPr lang="ko-KR" altLang="en-US" smtClean="0"/>
              <a:t>모집완료된 매치의 기능이 제한됨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회원가입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19329"/>
            <a:ext cx="3500527" cy="52958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99" y="1219329"/>
            <a:ext cx="2282659" cy="52958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18030" y="1343510"/>
            <a:ext cx="54834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j-lt"/>
              </a:rPr>
              <a:t>MemberVO </a:t>
            </a:r>
            <a:r>
              <a:rPr lang="ko-KR" altLang="en-US" sz="1400">
                <a:latin typeface="+mj-lt"/>
              </a:rPr>
              <a:t>클래스의 객체를 인자로 </a:t>
            </a:r>
            <a:r>
              <a:rPr lang="ko-KR" altLang="en-US" sz="1400" smtClean="0">
                <a:latin typeface="+mj-lt"/>
              </a:rPr>
              <a:t>받는다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dataFactory.getConnection() </a:t>
            </a:r>
            <a:r>
              <a:rPr lang="ko-KR" altLang="en-US" sz="1400">
                <a:latin typeface="+mj-lt"/>
              </a:rPr>
              <a:t>메서드를 호출하여 데이터 소스로부터 데이터베이스 연결을 </a:t>
            </a:r>
            <a:r>
              <a:rPr lang="ko-KR" altLang="en-US" sz="1400" smtClean="0">
                <a:latin typeface="+mj-lt"/>
              </a:rPr>
              <a:t>가져옴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MemberVO </a:t>
            </a:r>
            <a:r>
              <a:rPr lang="ko-KR" altLang="en-US" sz="1400">
                <a:latin typeface="+mj-lt"/>
              </a:rPr>
              <a:t>객체에서 회원 정보를 가져와 각각 </a:t>
            </a:r>
            <a:r>
              <a:rPr lang="en-US" altLang="ko-KR" sz="1400">
                <a:latin typeface="+mj-lt"/>
              </a:rPr>
              <a:t>id, pwd, name, day, interest </a:t>
            </a:r>
            <a:r>
              <a:rPr lang="ko-KR" altLang="en-US" sz="1400">
                <a:latin typeface="+mj-lt"/>
              </a:rPr>
              <a:t>변수에 </a:t>
            </a:r>
            <a:r>
              <a:rPr lang="ko-KR" altLang="en-US" sz="1400" smtClean="0">
                <a:latin typeface="+mj-lt"/>
              </a:rPr>
              <a:t>저장함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SQL </a:t>
            </a:r>
            <a:r>
              <a:rPr lang="ko-KR" altLang="en-US" sz="1400">
                <a:latin typeface="+mj-lt"/>
              </a:rPr>
              <a:t>쿼리문을 작성합니다</a:t>
            </a:r>
            <a:r>
              <a:rPr lang="en-US" altLang="ko-KR" sz="1400">
                <a:latin typeface="+mj-lt"/>
              </a:rPr>
              <a:t>. </a:t>
            </a:r>
            <a:r>
              <a:rPr lang="en-US" altLang="ko-KR" sz="1400" smtClean="0">
                <a:latin typeface="+mj-lt"/>
              </a:rPr>
              <a:t>T_member </a:t>
            </a:r>
            <a:r>
              <a:rPr lang="ko-KR" altLang="en-US" sz="1400">
                <a:latin typeface="+mj-lt"/>
              </a:rPr>
              <a:t>테이블에 </a:t>
            </a:r>
            <a:r>
              <a:rPr lang="en-US" altLang="ko-KR" sz="1400">
                <a:latin typeface="+mj-lt"/>
              </a:rPr>
              <a:t>id, pwd, name, day, interest </a:t>
            </a:r>
            <a:r>
              <a:rPr lang="ko-KR" altLang="en-US" sz="1400">
                <a:latin typeface="+mj-lt"/>
              </a:rPr>
              <a:t>열을 </a:t>
            </a:r>
            <a:r>
              <a:rPr lang="ko-KR" altLang="en-US" sz="1400" smtClean="0">
                <a:latin typeface="+mj-lt"/>
              </a:rPr>
              <a:t>추가함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PreparedStatement </a:t>
            </a:r>
            <a:r>
              <a:rPr lang="ko-KR" altLang="en-US" sz="1400">
                <a:latin typeface="+mj-lt"/>
              </a:rPr>
              <a:t>객체를 생성하여 쿼리문을 실행할 준비를 </a:t>
            </a:r>
            <a:r>
              <a:rPr lang="ko-KR" altLang="en-US" sz="1400" smtClean="0">
                <a:latin typeface="+mj-lt"/>
              </a:rPr>
              <a:t>함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setString() </a:t>
            </a:r>
            <a:r>
              <a:rPr lang="ko-KR" altLang="en-US" sz="1400">
                <a:latin typeface="+mj-lt"/>
              </a:rPr>
              <a:t>메서드를 사용하여 </a:t>
            </a:r>
            <a:r>
              <a:rPr lang="en-US" altLang="ko-KR" sz="1400">
                <a:latin typeface="+mj-lt"/>
              </a:rPr>
              <a:t>PreparedStatement </a:t>
            </a:r>
            <a:r>
              <a:rPr lang="ko-KR" altLang="en-US" sz="1400">
                <a:latin typeface="+mj-lt"/>
              </a:rPr>
              <a:t>객체에 값을 </a:t>
            </a:r>
            <a:r>
              <a:rPr lang="ko-KR" altLang="en-US" sz="1400" smtClean="0">
                <a:latin typeface="+mj-lt"/>
              </a:rPr>
              <a:t>바인딩함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executeUpdate() </a:t>
            </a:r>
            <a:r>
              <a:rPr lang="ko-KR" altLang="en-US" sz="1400">
                <a:latin typeface="+mj-lt"/>
              </a:rPr>
              <a:t>메서드를 호출하여 쿼리문을 </a:t>
            </a:r>
            <a:r>
              <a:rPr lang="ko-KR" altLang="en-US" sz="1400" smtClean="0">
                <a:latin typeface="+mj-lt"/>
              </a:rPr>
              <a:t>실행</a:t>
            </a:r>
            <a:r>
              <a:rPr lang="en-US" altLang="ko-KR" sz="1400" smtClean="0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이 메서드는 데이터베이스에 영향을 미치는</a:t>
            </a:r>
            <a:r>
              <a:rPr lang="en-US" altLang="ko-KR" sz="1400">
                <a:latin typeface="+mj-lt"/>
              </a:rPr>
              <a:t>(insert, update, delete) </a:t>
            </a:r>
            <a:r>
              <a:rPr lang="ko-KR" altLang="en-US" sz="1400">
                <a:latin typeface="+mj-lt"/>
              </a:rPr>
              <a:t>쿼리문을 실행할 때 </a:t>
            </a:r>
            <a:r>
              <a:rPr lang="ko-KR" altLang="en-US" sz="1400" smtClean="0">
                <a:latin typeface="+mj-lt"/>
              </a:rPr>
              <a:t>사용함</a:t>
            </a:r>
            <a:r>
              <a:rPr lang="en-US" altLang="ko-KR" sz="14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close() </a:t>
            </a:r>
            <a:r>
              <a:rPr lang="ko-KR" altLang="en-US" sz="1400">
                <a:latin typeface="+mj-lt"/>
              </a:rPr>
              <a:t>메서드를 호출하여 </a:t>
            </a:r>
            <a:r>
              <a:rPr lang="en-US" altLang="ko-KR" sz="1400">
                <a:latin typeface="+mj-lt"/>
              </a:rPr>
              <a:t>PreparedStatement</a:t>
            </a:r>
            <a:r>
              <a:rPr lang="ko-KR" altLang="en-US" sz="1400">
                <a:latin typeface="+mj-lt"/>
              </a:rPr>
              <a:t>와 </a:t>
            </a:r>
            <a:r>
              <a:rPr lang="en-US" altLang="ko-KR" sz="1400">
                <a:latin typeface="+mj-lt"/>
              </a:rPr>
              <a:t>Connection </a:t>
            </a:r>
            <a:r>
              <a:rPr lang="ko-KR" altLang="en-US" sz="1400">
                <a:latin typeface="+mj-lt"/>
              </a:rPr>
              <a:t>객체를 </a:t>
            </a:r>
            <a:r>
              <a:rPr lang="ko-KR" altLang="en-US" sz="1400" smtClean="0">
                <a:latin typeface="+mj-lt"/>
              </a:rPr>
              <a:t>닫음</a:t>
            </a:r>
            <a:r>
              <a:rPr lang="en-US" altLang="ko-KR" sz="1400" smtClean="0">
                <a:latin typeface="+mj-lt"/>
              </a:rPr>
              <a:t>.</a:t>
            </a:r>
            <a:endParaRPr lang="ko-KR" alt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9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73" y="1519192"/>
            <a:ext cx="3592053" cy="4892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9193"/>
            <a:ext cx="3941044" cy="48928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72926" y="1595741"/>
            <a:ext cx="401052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j-lt"/>
              </a:rPr>
              <a:t>ResultSet </a:t>
            </a:r>
            <a:r>
              <a:rPr lang="ko-KR" altLang="en-US" sz="1600">
                <a:latin typeface="+mj-lt"/>
              </a:rPr>
              <a:t>객체 </a:t>
            </a:r>
            <a:r>
              <a:rPr lang="en-US" altLang="ko-KR" sz="1600">
                <a:latin typeface="+mj-lt"/>
              </a:rPr>
              <a:t>rs</a:t>
            </a:r>
            <a:r>
              <a:rPr lang="ko-KR" altLang="en-US" sz="1600">
                <a:latin typeface="+mj-lt"/>
              </a:rPr>
              <a:t>가 값을 가지고 있다면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로그인에 </a:t>
            </a:r>
            <a:r>
              <a:rPr lang="ko-KR" altLang="en-US" sz="1600" smtClean="0">
                <a:latin typeface="+mj-lt"/>
              </a:rPr>
              <a:t>성공</a:t>
            </a:r>
            <a:r>
              <a:rPr lang="en-US" altLang="ko-KR" sz="1600" smtClean="0">
                <a:latin typeface="+mj-lt"/>
              </a:rPr>
              <a:t>.</a:t>
            </a:r>
          </a:p>
          <a:p>
            <a:endParaRPr lang="en-US" altLang="ko-KR" sz="1600">
              <a:latin typeface="+mj-lt"/>
            </a:endParaRPr>
          </a:p>
          <a:p>
            <a:r>
              <a:rPr lang="en-US" altLang="ko-KR" sz="1600">
                <a:latin typeface="+mj-lt"/>
              </a:rPr>
              <a:t>rs.getString() </a:t>
            </a:r>
            <a:r>
              <a:rPr lang="ko-KR" altLang="en-US" sz="1600">
                <a:latin typeface="+mj-lt"/>
              </a:rPr>
              <a:t>메서드를 사용하여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사용자의 </a:t>
            </a:r>
            <a:r>
              <a:rPr lang="en-US" altLang="ko-KR" sz="1600">
                <a:latin typeface="+mj-lt"/>
              </a:rPr>
              <a:t>id</a:t>
            </a:r>
            <a:r>
              <a:rPr lang="ko-KR" altLang="en-US" sz="1600">
                <a:latin typeface="+mj-lt"/>
              </a:rPr>
              <a:t>와 </a:t>
            </a:r>
            <a:r>
              <a:rPr lang="en-US" altLang="ko-KR" sz="1600">
                <a:latin typeface="+mj-lt"/>
              </a:rPr>
              <a:t>name </a:t>
            </a:r>
            <a:r>
              <a:rPr lang="ko-KR" altLang="en-US" sz="1600">
                <a:latin typeface="+mj-lt"/>
              </a:rPr>
              <a:t>값을 </a:t>
            </a:r>
            <a:r>
              <a:rPr lang="ko-KR" altLang="en-US" sz="1600" smtClean="0">
                <a:latin typeface="+mj-lt"/>
              </a:rPr>
              <a:t>가져옴</a:t>
            </a:r>
            <a:r>
              <a:rPr lang="en-US" altLang="ko-KR" sz="1600" smtClean="0">
                <a:latin typeface="+mj-lt"/>
              </a:rPr>
              <a:t>.</a:t>
            </a:r>
          </a:p>
          <a:p>
            <a:endParaRPr lang="en-US" altLang="ko-KR" sz="1600">
              <a:latin typeface="+mj-lt"/>
            </a:endParaRPr>
          </a:p>
          <a:p>
            <a:r>
              <a:rPr lang="ko-KR" altLang="en-US" sz="1600">
                <a:latin typeface="+mj-lt"/>
              </a:rPr>
              <a:t>가져온 </a:t>
            </a:r>
            <a:r>
              <a:rPr lang="en-US" altLang="ko-KR" sz="1600">
                <a:latin typeface="+mj-lt"/>
              </a:rPr>
              <a:t>id</a:t>
            </a:r>
            <a:r>
              <a:rPr lang="ko-KR" altLang="en-US" sz="1600">
                <a:latin typeface="+mj-lt"/>
              </a:rPr>
              <a:t>와 </a:t>
            </a:r>
            <a:r>
              <a:rPr lang="en-US" altLang="ko-KR" sz="1600">
                <a:latin typeface="+mj-lt"/>
              </a:rPr>
              <a:t>name </a:t>
            </a:r>
            <a:r>
              <a:rPr lang="ko-KR" altLang="en-US" sz="1600">
                <a:latin typeface="+mj-lt"/>
              </a:rPr>
              <a:t>값을 세션 속성으로 </a:t>
            </a:r>
            <a:r>
              <a:rPr lang="ko-KR" altLang="en-US" sz="1600" smtClean="0">
                <a:latin typeface="+mj-lt"/>
              </a:rPr>
              <a:t>설정</a:t>
            </a:r>
            <a:r>
              <a:rPr lang="en-US" altLang="ko-KR" sz="1600" smtClean="0">
                <a:latin typeface="+mj-lt"/>
              </a:rPr>
              <a:t>. </a:t>
            </a:r>
            <a:r>
              <a:rPr lang="ko-KR" altLang="en-US" sz="1600">
                <a:latin typeface="+mj-lt"/>
              </a:rPr>
              <a:t>이후에 다른 페이지에서 해당 속성을 이용할 수 </a:t>
            </a:r>
            <a:r>
              <a:rPr lang="ko-KR" altLang="en-US" sz="1600" smtClean="0">
                <a:latin typeface="+mj-lt"/>
              </a:rPr>
              <a:t>있음</a:t>
            </a:r>
            <a:r>
              <a:rPr lang="en-US" altLang="ko-KR" sz="1600" smtClean="0">
                <a:latin typeface="+mj-lt"/>
              </a:rPr>
              <a:t>.</a:t>
            </a:r>
            <a:endParaRPr lang="en-US" altLang="ko-KR" sz="1600">
              <a:latin typeface="+mj-lt"/>
            </a:endParaRPr>
          </a:p>
          <a:p>
            <a:r>
              <a:rPr lang="en-US" altLang="ko-KR" sz="1600" smtClean="0">
                <a:latin typeface="+mj-lt"/>
              </a:rPr>
              <a:t>Response.sendRedirect</a:t>
            </a:r>
            <a:r>
              <a:rPr lang="en-US" altLang="ko-KR" sz="1600">
                <a:latin typeface="+mj-lt"/>
              </a:rPr>
              <a:t>() </a:t>
            </a:r>
            <a:r>
              <a:rPr lang="ko-KR" altLang="en-US" sz="1600">
                <a:latin typeface="+mj-lt"/>
              </a:rPr>
              <a:t>메서드를 사용하여</a:t>
            </a:r>
            <a:r>
              <a:rPr lang="en-US" altLang="ko-KR" sz="1600">
                <a:latin typeface="+mj-lt"/>
              </a:rPr>
              <a:t>, index.do</a:t>
            </a:r>
            <a:r>
              <a:rPr lang="ko-KR" altLang="en-US" sz="1600">
                <a:latin typeface="+mj-lt"/>
              </a:rPr>
              <a:t>로 </a:t>
            </a:r>
            <a:r>
              <a:rPr lang="ko-KR" altLang="en-US" sz="1600" smtClean="0">
                <a:latin typeface="+mj-lt"/>
              </a:rPr>
              <a:t>리디렉션함</a:t>
            </a:r>
            <a:r>
              <a:rPr lang="en-US" altLang="ko-KR" sz="1600" smtClean="0">
                <a:latin typeface="+mj-lt"/>
              </a:rPr>
              <a:t>. </a:t>
            </a:r>
          </a:p>
          <a:p>
            <a:endParaRPr lang="en-US" altLang="ko-KR" sz="1600" smtClean="0">
              <a:latin typeface="+mj-lt"/>
            </a:endParaRPr>
          </a:p>
          <a:p>
            <a:r>
              <a:rPr lang="ko-KR" altLang="en-US" sz="1600" smtClean="0">
                <a:latin typeface="+mj-lt"/>
              </a:rPr>
              <a:t>이렇게 </a:t>
            </a:r>
            <a:r>
              <a:rPr lang="ko-KR" altLang="en-US" sz="1600">
                <a:latin typeface="+mj-lt"/>
              </a:rPr>
              <a:t>함으로써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로그인한 사용자를 환영하는 페이지로 </a:t>
            </a:r>
            <a:r>
              <a:rPr lang="ko-KR" altLang="en-US" sz="1600" smtClean="0">
                <a:latin typeface="+mj-lt"/>
              </a:rPr>
              <a:t>이동함</a:t>
            </a:r>
            <a:r>
              <a:rPr lang="en-US" altLang="ko-KR" sz="1600" smtClean="0">
                <a:latin typeface="+mj-lt"/>
              </a:rPr>
              <a:t>.</a:t>
            </a:r>
          </a:p>
          <a:p>
            <a:endParaRPr lang="en-US" altLang="ko-KR" sz="1400">
              <a:latin typeface="+mj-lt"/>
            </a:endParaRPr>
          </a:p>
          <a:p>
            <a:r>
              <a:rPr lang="ko-KR" altLang="en-US" sz="1600">
                <a:latin typeface="+mj-lt"/>
              </a:rPr>
              <a:t>만약 </a:t>
            </a:r>
            <a:r>
              <a:rPr lang="en-US" altLang="ko-KR" sz="1600">
                <a:latin typeface="+mj-lt"/>
              </a:rPr>
              <a:t>ResultSet </a:t>
            </a:r>
            <a:r>
              <a:rPr lang="ko-KR" altLang="en-US" sz="1600">
                <a:latin typeface="+mj-lt"/>
              </a:rPr>
              <a:t>객체 </a:t>
            </a:r>
            <a:r>
              <a:rPr lang="en-US" altLang="ko-KR" sz="1600">
                <a:latin typeface="+mj-lt"/>
              </a:rPr>
              <a:t>rs</a:t>
            </a:r>
            <a:r>
              <a:rPr lang="ko-KR" altLang="en-US" sz="1600">
                <a:latin typeface="+mj-lt"/>
              </a:rPr>
              <a:t>가 값을 가지지 않는다면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로그인에 </a:t>
            </a:r>
            <a:r>
              <a:rPr lang="ko-KR" altLang="en-US" sz="1600" smtClean="0">
                <a:latin typeface="+mj-lt"/>
              </a:rPr>
              <a:t>실패</a:t>
            </a:r>
            <a:r>
              <a:rPr lang="en-US" altLang="ko-KR" sz="1600" smtClean="0">
                <a:latin typeface="+mj-lt"/>
              </a:rPr>
              <a:t>. </a:t>
            </a:r>
            <a:r>
              <a:rPr lang="ko-KR" altLang="en-US" sz="1600">
                <a:latin typeface="+mj-lt"/>
              </a:rPr>
              <a:t>이 경우</a:t>
            </a:r>
            <a:r>
              <a:rPr lang="en-US" altLang="ko-KR" sz="1600">
                <a:latin typeface="+mj-lt"/>
              </a:rPr>
              <a:t>, response.sendRedirect() </a:t>
            </a:r>
            <a:r>
              <a:rPr lang="ko-KR" altLang="en-US" sz="1600">
                <a:latin typeface="+mj-lt"/>
              </a:rPr>
              <a:t>메서드를 사용하여</a:t>
            </a:r>
            <a:r>
              <a:rPr lang="en-US" altLang="ko-KR" sz="1600">
                <a:latin typeface="+mj-lt"/>
              </a:rPr>
              <a:t>, </a:t>
            </a:r>
            <a:r>
              <a:rPr lang="ko-KR" altLang="en-US" sz="1600">
                <a:latin typeface="+mj-lt"/>
              </a:rPr>
              <a:t>로그인 실패 페이지로 </a:t>
            </a:r>
            <a:r>
              <a:rPr lang="ko-KR" altLang="en-US" sz="1600" smtClean="0">
                <a:latin typeface="+mj-lt"/>
              </a:rPr>
              <a:t>리디렉션</a:t>
            </a:r>
            <a:endParaRPr lang="ko-KR" alt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25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매칭등록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6927" r="3993" b="18301"/>
          <a:stretch/>
        </p:blipFill>
        <p:spPr>
          <a:xfrm>
            <a:off x="483630" y="1295886"/>
            <a:ext cx="7940842" cy="2294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1" t="40168" r="38421" b="40560"/>
          <a:stretch/>
        </p:blipFill>
        <p:spPr>
          <a:xfrm>
            <a:off x="553446" y="5059857"/>
            <a:ext cx="2823411" cy="118711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523993" y="3979335"/>
            <a:ext cx="88231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38" y="4738200"/>
            <a:ext cx="6988089" cy="14601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466518" y="983326"/>
            <a:ext cx="340222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먼저</a:t>
            </a:r>
            <a:r>
              <a:rPr lang="en-US" altLang="ko-KR" sz="1400"/>
              <a:t>, getConnection() </a:t>
            </a:r>
            <a:r>
              <a:rPr lang="ko-KR" altLang="en-US" sz="1400"/>
              <a:t>메서드를 호출하여 데이터베이스와 연결된 </a:t>
            </a:r>
            <a:r>
              <a:rPr lang="en-US" altLang="ko-KR" sz="1400"/>
              <a:t>Connection </a:t>
            </a:r>
            <a:r>
              <a:rPr lang="ko-KR" altLang="en-US" sz="1400"/>
              <a:t>객체를 가져온다</a:t>
            </a:r>
            <a:r>
              <a:rPr lang="en-US" altLang="ko-KR" sz="1400"/>
              <a:t>. try-with-resources </a:t>
            </a:r>
            <a:r>
              <a:rPr lang="ko-KR" altLang="en-US" sz="1400"/>
              <a:t>문을 사용하여 자동으로 </a:t>
            </a:r>
            <a:r>
              <a:rPr lang="en-US" altLang="ko-KR" sz="1400"/>
              <a:t>Connection </a:t>
            </a:r>
            <a:r>
              <a:rPr lang="ko-KR" altLang="en-US" sz="1400"/>
              <a:t>객체가 </a:t>
            </a:r>
            <a:r>
              <a:rPr lang="en-US" altLang="ko-KR" sz="1400"/>
              <a:t>close() </a:t>
            </a:r>
            <a:r>
              <a:rPr lang="ko-KR" altLang="en-US" sz="1400"/>
              <a:t>되도록 처리하였다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PreparedStatement </a:t>
            </a:r>
            <a:r>
              <a:rPr lang="ko-KR" altLang="en-US" sz="1400"/>
              <a:t>객체를 생성하고 </a:t>
            </a:r>
            <a:r>
              <a:rPr lang="en-US" altLang="ko-KR" sz="1400"/>
              <a:t>SQL</a:t>
            </a:r>
            <a:r>
              <a:rPr lang="ko-KR" altLang="en-US" sz="1400"/>
              <a:t>문을 생성하여 실행한다</a:t>
            </a:r>
            <a:r>
              <a:rPr lang="en-US" altLang="ko-KR" sz="1400"/>
              <a:t>. PreparedStatement</a:t>
            </a:r>
            <a:r>
              <a:rPr lang="ko-KR" altLang="en-US" sz="1400"/>
              <a:t>를 사용하여 </a:t>
            </a:r>
            <a:r>
              <a:rPr lang="en-US" altLang="ko-KR" sz="1400"/>
              <a:t>SQL </a:t>
            </a:r>
            <a:r>
              <a:rPr lang="ko-KR" altLang="en-US" sz="1400"/>
              <a:t>쿼리문에 값을 바인딩하고</a:t>
            </a:r>
            <a:r>
              <a:rPr lang="en-US" altLang="ko-KR" sz="1400"/>
              <a:t>, executeUpdate() </a:t>
            </a:r>
            <a:r>
              <a:rPr lang="ko-KR" altLang="en-US" sz="1400"/>
              <a:t>메서드를 호출하여 데이터베이스에 데이터를 추가한다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만약 </a:t>
            </a:r>
            <a:r>
              <a:rPr lang="en-US" altLang="ko-KR" sz="1400"/>
              <a:t>SQLException</a:t>
            </a:r>
            <a:r>
              <a:rPr lang="ko-KR" altLang="en-US" sz="1400"/>
              <a:t>이 발생하면 해당 예외를 처리하고 적절한 로그를 출력한다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320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5400" smtClean="0">
                <a:latin typeface="HY엽서L" panose="02030600000101010101" pitchFamily="18" charset="-127"/>
                <a:ea typeface="HY엽서L" panose="02030600000101010101" pitchFamily="18" charset="-127"/>
              </a:rPr>
              <a:t>목차</a:t>
            </a:r>
            <a:endParaRPr lang="ko-KR" altLang="en-US" sz="5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7136" y="1633031"/>
            <a:ext cx="1224604" cy="1143875"/>
          </a:xfrm>
          <a:prstGeom prst="rect">
            <a:avLst/>
          </a:prstGeom>
        </p:spPr>
      </p:pic>
      <p:pic>
        <p:nvPicPr>
          <p:cNvPr id="6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0840" y="1635856"/>
            <a:ext cx="1349441" cy="1150550"/>
          </a:xfrm>
          <a:prstGeom prst="rect">
            <a:avLst/>
          </a:prstGeom>
        </p:spPr>
      </p:pic>
      <p:pic>
        <p:nvPicPr>
          <p:cNvPr id="7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9381" y="1598041"/>
            <a:ext cx="1347500" cy="11505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97136" y="3526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일정표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21743" y="2784259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요구사항 명세서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26735" y="372976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유스케이스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60840" y="467526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40518" y="2776905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 설명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40518" y="37297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피드백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7135" y="44794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담당업무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7135" y="5432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기술스택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135" y="278425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프로젝트 개요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5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11102" y="571783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등록된 매치 목록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3" y="1519193"/>
            <a:ext cx="4311779" cy="25092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4272" r="8420" b="16590"/>
          <a:stretch/>
        </p:blipFill>
        <p:spPr>
          <a:xfrm>
            <a:off x="599323" y="4126971"/>
            <a:ext cx="5497522" cy="2323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845" y="1925912"/>
            <a:ext cx="58384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${empty gameList</a:t>
            </a:r>
            <a:r>
              <a:rPr lang="en-US" altLang="ko-KR" smtClean="0"/>
              <a:t>}</a:t>
            </a:r>
            <a:r>
              <a:rPr lang="ko-KR" altLang="en-US" smtClean="0"/>
              <a:t>로 리스트가 비어있는지 확인한 </a:t>
            </a:r>
            <a:endParaRPr lang="en-US" altLang="ko-KR" smtClean="0"/>
          </a:p>
          <a:p>
            <a:r>
              <a:rPr lang="ko-KR" altLang="en-US" smtClean="0"/>
              <a:t>후 비어있지 않는다면 </a:t>
            </a:r>
            <a:r>
              <a:rPr lang="en-US" altLang="ko-KR"/>
              <a:t>&lt;c:forEach</a:t>
            </a:r>
            <a:r>
              <a:rPr lang="en-US" altLang="ko-KR" smtClean="0"/>
              <a:t>&gt; </a:t>
            </a:r>
            <a:r>
              <a:rPr lang="ko-KR" altLang="en-US" smtClean="0"/>
              <a:t>반복문을 시작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/>
              <a:t>action="${contextPath}/game/addcomplete.do" : </a:t>
            </a:r>
            <a:r>
              <a:rPr lang="ko-KR" altLang="en-US"/>
              <a:t>폼이 제출될 때 호출될 서블릿 경로를 </a:t>
            </a:r>
            <a:r>
              <a:rPr lang="ko-KR" altLang="en-US" smtClean="0"/>
              <a:t>지정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/>
              <a:t>&lt;input type="hidden" name="</a:t>
            </a:r>
            <a:r>
              <a:rPr lang="en-US" altLang="ko-KR" smtClean="0"/>
              <a:t>id" value</a:t>
            </a:r>
            <a:r>
              <a:rPr lang="en-US" altLang="ko-KR"/>
              <a:t>="${ga.id}"&gt; : </a:t>
            </a:r>
            <a:r>
              <a:rPr lang="ko-KR" altLang="en-US"/>
              <a:t>사용자 </a:t>
            </a:r>
            <a:r>
              <a:rPr lang="en-US" altLang="ko-KR"/>
              <a:t>id </a:t>
            </a:r>
            <a:r>
              <a:rPr lang="ko-KR" altLang="en-US"/>
              <a:t>값을 폼 데이터로 </a:t>
            </a:r>
            <a:r>
              <a:rPr lang="ko-KR" altLang="en-US" smtClean="0"/>
              <a:t>전달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/>
              <a:t>&lt;button type="submit"&gt;</a:t>
            </a:r>
            <a:r>
              <a:rPr lang="ko-KR" altLang="en-US"/>
              <a:t>매칭하기</a:t>
            </a:r>
            <a:r>
              <a:rPr lang="en-US" altLang="ko-KR"/>
              <a:t>&lt;/button&gt; : </a:t>
            </a:r>
            <a:r>
              <a:rPr lang="ko-KR" altLang="en-US"/>
              <a:t>폼을 제출하는 버튼을 </a:t>
            </a:r>
            <a:r>
              <a:rPr lang="ko-KR" altLang="en-US" smtClean="0"/>
              <a:t>나타냄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 smtClean="0"/>
              <a:t>Onclick=＂location.href=＇${</a:t>
            </a:r>
            <a:r>
              <a:rPr lang="en-US" altLang="ko-KR"/>
              <a:t>contextPath}/</a:t>
            </a:r>
            <a:r>
              <a:rPr lang="en-US" altLang="ko-KR" smtClean="0"/>
              <a:t>game/game.do＇＂ </a:t>
            </a:r>
            <a:r>
              <a:rPr lang="en-US" altLang="ko-KR"/>
              <a:t>: </a:t>
            </a:r>
            <a:r>
              <a:rPr lang="ko-KR" altLang="en-US"/>
              <a:t>매칭등록 버튼을 클릭하면 호출될 서블릿 경로를 </a:t>
            </a:r>
            <a:r>
              <a:rPr lang="ko-KR" altLang="en-US" smtClean="0"/>
              <a:t>지정</a:t>
            </a:r>
            <a:r>
              <a:rPr lang="en-US" altLang="ko-KR" smtClean="0"/>
              <a:t>.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찜하기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951120"/>
            <a:ext cx="11496675" cy="2581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174427"/>
            <a:ext cx="5760651" cy="2715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8951" y="2142019"/>
            <a:ext cx="56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INSERT INTO copy </a:t>
            </a:r>
            <a:r>
              <a:rPr lang="ko-KR" altLang="en-US"/>
              <a:t>문을 사용하여 </a:t>
            </a:r>
            <a:r>
              <a:rPr lang="en-US" altLang="ko-KR"/>
              <a:t>list </a:t>
            </a:r>
            <a:r>
              <a:rPr lang="ko-KR" altLang="en-US"/>
              <a:t>테이블에서 </a:t>
            </a:r>
            <a:r>
              <a:rPr lang="en-US" altLang="ko-KR"/>
              <a:t>id, date, time, place, exercise </a:t>
            </a:r>
            <a:r>
              <a:rPr lang="ko-KR" altLang="en-US"/>
              <a:t>값들을 </a:t>
            </a:r>
            <a:r>
              <a:rPr lang="en-US" altLang="ko-KR"/>
              <a:t>SELECT</a:t>
            </a:r>
            <a:r>
              <a:rPr lang="ko-KR" altLang="en-US"/>
              <a:t>한 다음 </a:t>
            </a:r>
            <a:r>
              <a:rPr lang="en-US" altLang="ko-KR"/>
              <a:t>copy </a:t>
            </a:r>
            <a:r>
              <a:rPr lang="ko-KR" altLang="en-US"/>
              <a:t>테이블에 </a:t>
            </a:r>
            <a:r>
              <a:rPr lang="ko-KR" altLang="en-US" smtClean="0"/>
              <a:t>삽입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완료된 매칭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315058"/>
            <a:ext cx="4073354" cy="1740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" t="5543" r="7568" b="5543"/>
          <a:stretch/>
        </p:blipFill>
        <p:spPr>
          <a:xfrm>
            <a:off x="335091" y="3055491"/>
            <a:ext cx="7282460" cy="3427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79766" y="3055491"/>
            <a:ext cx="4412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list </a:t>
            </a:r>
            <a:r>
              <a:rPr lang="ko-KR" altLang="en-US"/>
              <a:t>테이블에서 </a:t>
            </a:r>
            <a:r>
              <a:rPr lang="en-US" altLang="ko-KR"/>
              <a:t>id, date, time, place, exercise </a:t>
            </a:r>
            <a:r>
              <a:rPr lang="ko-KR" altLang="en-US"/>
              <a:t>값들을 </a:t>
            </a:r>
            <a:r>
              <a:rPr lang="en-US" altLang="ko-KR"/>
              <a:t>SELECT</a:t>
            </a:r>
            <a:r>
              <a:rPr lang="ko-KR" altLang="en-US"/>
              <a:t>한 다음 </a:t>
            </a:r>
            <a:r>
              <a:rPr lang="en-US" altLang="ko-KR" smtClean="0"/>
              <a:t>complete </a:t>
            </a:r>
            <a:r>
              <a:rPr lang="ko-KR" altLang="en-US"/>
              <a:t>테이블에 </a:t>
            </a:r>
            <a:r>
              <a:rPr lang="ko-KR" altLang="en-US" smtClean="0"/>
              <a:t>삽입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6321" y="571783"/>
            <a:ext cx="389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메인페이지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 후</a:t>
            </a:r>
            <a:r>
              <a:rPr lang="en-US" altLang="ko-KR" sz="280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r="9770"/>
          <a:stretch/>
        </p:blipFill>
        <p:spPr>
          <a:xfrm>
            <a:off x="780191" y="1135445"/>
            <a:ext cx="4215370" cy="2669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r="8911"/>
          <a:stretch/>
        </p:blipFill>
        <p:spPr>
          <a:xfrm>
            <a:off x="780191" y="3804497"/>
            <a:ext cx="4215370" cy="26048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85" y="1135445"/>
            <a:ext cx="4954959" cy="30981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25972" y="456856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ID</a:t>
            </a:r>
            <a:r>
              <a:rPr lang="ko-KR" altLang="en-US"/>
              <a:t>가 </a:t>
            </a:r>
            <a:r>
              <a:rPr lang="en-US" altLang="ko-KR"/>
              <a:t>"exercise-select"</a:t>
            </a:r>
            <a:r>
              <a:rPr lang="ko-KR" altLang="en-US"/>
              <a:t>인 요소의 값을 </a:t>
            </a:r>
            <a:r>
              <a:rPr lang="ko-KR" altLang="en-US" smtClean="0"/>
              <a:t>가져옴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"t_con"</a:t>
            </a:r>
            <a:r>
              <a:rPr lang="ko-KR" altLang="en-US"/>
              <a:t>인 요소 안에 있는 모든 테이블의 행들을 </a:t>
            </a:r>
            <a:r>
              <a:rPr lang="ko-KR" altLang="en-US" smtClean="0"/>
              <a:t>가져옴</a:t>
            </a:r>
            <a:r>
              <a:rPr lang="en-US" altLang="ko-KR" smtClean="0"/>
              <a:t>.</a:t>
            </a:r>
            <a:endParaRPr lang="en-US" altLang="ko-KR"/>
          </a:p>
          <a:p>
            <a:r>
              <a:rPr lang="ko-KR" altLang="en-US"/>
              <a:t>가져온 행들 중에서 게임 종목이 선택한 종목과 일치하는 행들은 화면에 표시하고</a:t>
            </a:r>
            <a:r>
              <a:rPr lang="en-US" altLang="ko-KR"/>
              <a:t>, </a:t>
            </a:r>
            <a:r>
              <a:rPr lang="ko-KR" altLang="en-US"/>
              <a:t>그렇지 않은 행들은 </a:t>
            </a:r>
            <a:r>
              <a:rPr lang="ko-KR" altLang="en-US" smtClean="0"/>
              <a:t>숨김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마이페이지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" r="8317"/>
          <a:stretch/>
        </p:blipFill>
        <p:spPr>
          <a:xfrm>
            <a:off x="420860" y="1233904"/>
            <a:ext cx="4854095" cy="2903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0" y="4200398"/>
            <a:ext cx="4864369" cy="22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026" y="3941684"/>
            <a:ext cx="2047875" cy="2524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699" y="5819478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각각 </a:t>
            </a:r>
            <a:r>
              <a:rPr lang="en-US" altLang="ko-KR" smtClean="0"/>
              <a:t>list, add, complete </a:t>
            </a:r>
            <a:r>
              <a:rPr lang="ko-KR" altLang="en-US" smtClean="0"/>
              <a:t>테이블에서</a:t>
            </a:r>
            <a:endParaRPr lang="en-US" altLang="ko-KR" smtClean="0"/>
          </a:p>
          <a:p>
            <a:r>
              <a:rPr lang="ko-KR" altLang="en-US" smtClean="0"/>
              <a:t>값을 받아 표시해줍니다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043" y="1233904"/>
            <a:ext cx="4952429" cy="24159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699" y="3788797"/>
            <a:ext cx="4095523" cy="20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피드백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5" y="1201100"/>
            <a:ext cx="2062800" cy="206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5" y="3940820"/>
            <a:ext cx="2062800" cy="206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7" y="3940820"/>
            <a:ext cx="2062800" cy="206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1201693"/>
            <a:ext cx="2062207" cy="2062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1265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박준익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8063" y="60188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김동현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1265" y="60036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윤성우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8063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양윤정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1199" y="1409014"/>
            <a:ext cx="2897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서버 구동의 기초원리를 조금 더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자세하게 공부해야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할 것 같다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51200" y="4019034"/>
            <a:ext cx="30893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 작동원리를 조금 더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공부하여 코드를 간략화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할 수 있을 정도로 되어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서버에 부화를 최소한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으로 만들 수 있도록 더욱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많은 코드를 다루어 봐야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될 것 같다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77867" y="1409013"/>
            <a:ext cx="27382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달력 기능을 구현하지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못해서 아쉬웠고 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에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대한 공부의 필요성을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느꼈다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10542" y="4019034"/>
            <a:ext cx="32175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계획한 기능들을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구현하지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못해 아쉽고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웹 서버의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원리를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더 잘 이해했으면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좋았겠다는 아쉬움이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있다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5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ko-KR" sz="8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 txBox="1">
            <a:spLocks/>
          </p:cNvSpPr>
          <p:nvPr/>
        </p:nvSpPr>
        <p:spPr>
          <a:xfrm>
            <a:off x="1307870" y="3921658"/>
            <a:ext cx="9070848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26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프로젝트 개요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84" y="1115537"/>
            <a:ext cx="2056029" cy="2056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68" y="3662317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56" y="3662317"/>
            <a:ext cx="18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10" y="3840629"/>
            <a:ext cx="1443375" cy="1443375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6" idx="3"/>
            <a:endCxn id="8" idx="1"/>
          </p:cNvCxnSpPr>
          <p:nvPr/>
        </p:nvCxnSpPr>
        <p:spPr>
          <a:xfrm>
            <a:off x="3956268" y="4562317"/>
            <a:ext cx="2058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8" idx="3"/>
            <a:endCxn id="7" idx="1"/>
          </p:cNvCxnSpPr>
          <p:nvPr/>
        </p:nvCxnSpPr>
        <p:spPr>
          <a:xfrm>
            <a:off x="7458185" y="4562317"/>
            <a:ext cx="23302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5" idx="2"/>
            <a:endCxn id="8" idx="0"/>
          </p:cNvCxnSpPr>
          <p:nvPr/>
        </p:nvCxnSpPr>
        <p:spPr>
          <a:xfrm flipH="1">
            <a:off x="6736498" y="3171566"/>
            <a:ext cx="1" cy="66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86911" y="536829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MATCH!</a:t>
            </a:r>
            <a:endParaRPr lang="ko-KR" altLang="en-US" sz="3200" b="1">
              <a:latin typeface="Kozuka Gothic Pro R" panose="020B04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196" y="1791847"/>
            <a:ext cx="5165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사이트를 통해 원하는 시간과 장소</a:t>
            </a:r>
            <a:r>
              <a:rPr lang="en-US" altLang="ko-KR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종목을</a:t>
            </a:r>
            <a:r>
              <a:rPr lang="en-US" altLang="ko-KR" sz="24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등록하면</a:t>
            </a:r>
            <a:r>
              <a:rPr lang="en-US" altLang="ko-KR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회원간 실시간 매치를 예약할 수 있는</a:t>
            </a:r>
            <a:r>
              <a:rPr lang="en-US" altLang="ko-KR" sz="24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사이트 구축</a:t>
            </a:r>
            <a:endParaRPr lang="ko-KR" altLang="en-US" sz="24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7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일정표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0" t="571" r="396" b="1482"/>
          <a:stretch/>
        </p:blipFill>
        <p:spPr>
          <a:xfrm>
            <a:off x="2053969" y="1141192"/>
            <a:ext cx="8287266" cy="526398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3352802" y="1574628"/>
            <a:ext cx="2191264" cy="49216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</a:rPr>
              <a:t>주제 선정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Kozuka Gothic Pro R" panose="020B0400000000000000" pitchFamily="34" charset="-128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92365" y="1578941"/>
            <a:ext cx="3378028" cy="45441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</a:rPr>
              <a:t>기능 분석 및 역할 분담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Kozuka Gothic Pro R" panose="020B0400000000000000" pitchFamily="34" charset="-128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80795" y="2459069"/>
            <a:ext cx="5689600" cy="45441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</a:rPr>
              <a:t>코드 작성 및 수정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ozuka Gothic Pro R" panose="020B0400000000000000" pitchFamily="34" charset="-128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885993" y="3305760"/>
            <a:ext cx="2184400" cy="45441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PPT</a:t>
            </a:r>
            <a:r>
              <a:rPr lang="ko-KR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</a:rPr>
              <a:t>제작 및 발표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Kozuka Gothic Pro R" panose="020B0400000000000000" pitchFamily="34" charset="-128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408787" y="3305760"/>
            <a:ext cx="3263899" cy="45441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Kozuka Gothic Pro R" panose="020B0400000000000000" pitchFamily="34" charset="-128"/>
              </a:rPr>
              <a:t>코드 작성 및 수정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ozuka Gothic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담당업무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5" y="1201100"/>
            <a:ext cx="2062800" cy="206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5" y="3940820"/>
            <a:ext cx="2062800" cy="206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7" y="3940820"/>
            <a:ext cx="2062800" cy="206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1201693"/>
            <a:ext cx="2062207" cy="2062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1265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박준익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8063" y="60188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김동현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1265" y="60036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윤성우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8063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양윤정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1200" y="1689100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PPT 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제작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51199" y="2152925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메인페이지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1200" y="42991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로그인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회원가입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73718" y="3072818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데이터베이스 구축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77867" y="168909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매칭 게시판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86043" y="4299120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마이페이지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86043" y="4760785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PPT 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제작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73718" y="2150126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코드 분석 및 수정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1199" y="4760785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요구사항 명세서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77867" y="261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유스케이스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51198" y="5684115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스토리보드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제작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1199" y="5222450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코드 분석 및 수정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8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기술스택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3577" y="162500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FRONT END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75232" y="162500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SUPPORT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69404" y="1625000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BACK END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26" name="Picture 2" descr="입문자에게 추천하는 HTML, CSS 첫걸음 | HEROP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1" r="31452"/>
          <a:stretch/>
        </p:blipFill>
        <p:spPr bwMode="auto">
          <a:xfrm>
            <a:off x="771727" y="2287855"/>
            <a:ext cx="1748589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Flex(Flexible Box) 완벽 가이드 | HEROP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8" r="31545"/>
          <a:stretch/>
        </p:blipFill>
        <p:spPr bwMode="auto">
          <a:xfrm>
            <a:off x="2566737" y="2303897"/>
            <a:ext cx="184484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 $()의 의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7" y="4669105"/>
            <a:ext cx="1812332" cy="18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MA스크립트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8" y="4770023"/>
            <a:ext cx="1501392" cy="15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ava] Promotion and Casting | 타입 변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51" y="2593832"/>
            <a:ext cx="1769296" cy="17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SP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59" y="2593832"/>
            <a:ext cx="1887239" cy="188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ySQL Logo transparent PNG - Stick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152" y="4837039"/>
            <a:ext cx="1546947" cy="15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Github 로고 - 무료 소셜 미디어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614" y="2678752"/>
            <a:ext cx="1631540" cy="16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File:Notion app logo.png - Wikimedia Comm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54" y="4518395"/>
            <a:ext cx="1753018" cy="175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요구사항 명세서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86" y="1245548"/>
            <a:ext cx="8820583" cy="51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유스케이스 다이어그램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44" y="1519193"/>
            <a:ext cx="9388619" cy="48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3422071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메인페이지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60624" y="1729594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0622" y="5017747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매칭리스트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60623" y="3420135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회원가입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75906" y="1729220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마이페이지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75530" y="2788263"/>
            <a:ext cx="1532513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완료된 매치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64088" y="1732588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찜한 매치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80563" y="578499"/>
            <a:ext cx="1527480" cy="33855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내가 올린 매치</a:t>
            </a:r>
            <a:endParaRPr lang="ko-KR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6475905" y="5613492"/>
            <a:ext cx="163836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완료된 매치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75905" y="3964801"/>
            <a:ext cx="163836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진행중인 매치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326217" y="6109605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305276" y="3800699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축구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26217" y="5379499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야구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308481" y="4580566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농구</a:t>
            </a:r>
            <a:endParaRPr lang="ko-KR" altLang="en-US"/>
          </a:p>
        </p:txBody>
      </p:sp>
      <p:cxnSp>
        <p:nvCxnSpPr>
          <p:cNvPr id="19" name="직선 연결선 18"/>
          <p:cNvCxnSpPr>
            <a:stCxn id="2" idx="3"/>
            <a:endCxn id="7" idx="1"/>
          </p:cNvCxnSpPr>
          <p:nvPr/>
        </p:nvCxnSpPr>
        <p:spPr>
          <a:xfrm flipV="1">
            <a:off x="1995055" y="3604801"/>
            <a:ext cx="1565568" cy="193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5" idx="3"/>
            <a:endCxn id="8" idx="1"/>
          </p:cNvCxnSpPr>
          <p:nvPr/>
        </p:nvCxnSpPr>
        <p:spPr>
          <a:xfrm flipV="1">
            <a:off x="4946079" y="1913886"/>
            <a:ext cx="1529827" cy="37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3" idx="2"/>
            <a:endCxn id="12" idx="0"/>
          </p:cNvCxnSpPr>
          <p:nvPr/>
        </p:nvCxnSpPr>
        <p:spPr>
          <a:xfrm>
            <a:off x="7295088" y="4334133"/>
            <a:ext cx="0" cy="127935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2" idx="3"/>
            <a:endCxn id="6" idx="1"/>
          </p:cNvCxnSpPr>
          <p:nvPr/>
        </p:nvCxnSpPr>
        <p:spPr>
          <a:xfrm>
            <a:off x="1995055" y="3606737"/>
            <a:ext cx="1565567" cy="159567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2" idx="3"/>
            <a:endCxn id="5" idx="1"/>
          </p:cNvCxnSpPr>
          <p:nvPr/>
        </p:nvCxnSpPr>
        <p:spPr>
          <a:xfrm flipV="1">
            <a:off x="1995055" y="1914260"/>
            <a:ext cx="1565569" cy="1692477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6" idx="3"/>
            <a:endCxn id="13" idx="1"/>
          </p:cNvCxnSpPr>
          <p:nvPr/>
        </p:nvCxnSpPr>
        <p:spPr>
          <a:xfrm flipV="1">
            <a:off x="4946077" y="4149467"/>
            <a:ext cx="1529828" cy="105294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6" idx="3"/>
            <a:endCxn id="12" idx="1"/>
          </p:cNvCxnSpPr>
          <p:nvPr/>
        </p:nvCxnSpPr>
        <p:spPr>
          <a:xfrm>
            <a:off x="4946077" y="5202413"/>
            <a:ext cx="1529828" cy="59574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8" idx="3"/>
            <a:endCxn id="11" idx="1"/>
          </p:cNvCxnSpPr>
          <p:nvPr/>
        </p:nvCxnSpPr>
        <p:spPr>
          <a:xfrm flipV="1">
            <a:off x="7861361" y="747776"/>
            <a:ext cx="1419202" cy="1166110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8" idx="3"/>
            <a:endCxn id="10" idx="1"/>
          </p:cNvCxnSpPr>
          <p:nvPr/>
        </p:nvCxnSpPr>
        <p:spPr>
          <a:xfrm>
            <a:off x="7861361" y="1913886"/>
            <a:ext cx="1402727" cy="3368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8" idx="3"/>
            <a:endCxn id="9" idx="1"/>
          </p:cNvCxnSpPr>
          <p:nvPr/>
        </p:nvCxnSpPr>
        <p:spPr>
          <a:xfrm>
            <a:off x="7861361" y="1913886"/>
            <a:ext cx="1414169" cy="1059043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endCxn id="15" idx="1"/>
          </p:cNvCxnSpPr>
          <p:nvPr/>
        </p:nvCxnSpPr>
        <p:spPr>
          <a:xfrm flipV="1">
            <a:off x="7295088" y="3985365"/>
            <a:ext cx="2010188" cy="99748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7" idx="1"/>
          </p:cNvCxnSpPr>
          <p:nvPr/>
        </p:nvCxnSpPr>
        <p:spPr>
          <a:xfrm flipV="1">
            <a:off x="7286850" y="4765232"/>
            <a:ext cx="2021631" cy="219563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16" idx="1"/>
          </p:cNvCxnSpPr>
          <p:nvPr/>
        </p:nvCxnSpPr>
        <p:spPr>
          <a:xfrm>
            <a:off x="7279705" y="4984795"/>
            <a:ext cx="2046512" cy="579370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4" idx="1"/>
          </p:cNvCxnSpPr>
          <p:nvPr/>
        </p:nvCxnSpPr>
        <p:spPr>
          <a:xfrm>
            <a:off x="7279705" y="4982850"/>
            <a:ext cx="2046512" cy="131142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700</Words>
  <Application>Microsoft Office PowerPoint</Application>
  <PresentationFormat>와이드스크린</PresentationFormat>
  <Paragraphs>163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 Unicode MS</vt:lpstr>
      <vt:lpstr>HY엽서L</vt:lpstr>
      <vt:lpstr>HY중고딕</vt:lpstr>
      <vt:lpstr>Kozuka Gothic Pro R</vt:lpstr>
      <vt:lpstr>맑은 고딕</vt:lpstr>
      <vt:lpstr>Calibri</vt:lpstr>
      <vt:lpstr>Century Gothic</vt:lpstr>
      <vt:lpstr>Garamond</vt:lpstr>
      <vt:lpstr>비누</vt:lpstr>
      <vt:lpstr>스포츠 매칭 사이트</vt:lpstr>
      <vt:lpstr>목차</vt:lpstr>
      <vt:lpstr>프로젝트 개요</vt:lpstr>
      <vt:lpstr>일정표</vt:lpstr>
      <vt:lpstr>담당업무</vt:lpstr>
      <vt:lpstr>기술스택</vt:lpstr>
      <vt:lpstr>요구사항 명세서</vt:lpstr>
      <vt:lpstr>유스케이스 다이어그램</vt:lpstr>
      <vt:lpstr>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2023-03-15T05:30:06Z</dcterms:created>
  <dcterms:modified xsi:type="dcterms:W3CDTF">2023-03-16T06:48:33Z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